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Glacial Indifference Bold"/>
      <p:regular r:id="rId10"/>
    </p:embeddedFont>
    <p:embeddedFont>
      <p:font typeface="Roboto" panose="02000000000000000000" pitchFamily="2" charset="0"/>
      <p:regular r:id="rId11"/>
      <p:bold r:id="rId12"/>
    </p:embeddedFont>
    <p:embeddedFont>
      <p:font typeface="Roboto Bold"/>
      <p:regular r:id="rId13"/>
    </p:embeddedFont>
    <p:embeddedFont>
      <p:font typeface="Times New Roman Bold" panose="02020803070505020304" pitchFamily="18" charset="0"/>
      <p:regular r:id="rId14"/>
      <p:bold r:id="rId15"/>
    </p:embeddedFont>
    <p:embeddedFont>
      <p:font typeface="TT Rounds Condensed"/>
      <p:regular r:id="rId16"/>
    </p:embeddedFont>
    <p:embeddedFont>
      <p:font typeface="TT Rounds Condensed Bold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5" y="-94"/>
            <a:ext cx="18273333" cy="10308773"/>
            <a:chOff x="0" y="0"/>
            <a:chExt cx="24364444" cy="137450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62918" cy="13742924"/>
            </a:xfrm>
            <a:custGeom>
              <a:avLst/>
              <a:gdLst/>
              <a:ahLst/>
              <a:cxnLst/>
              <a:rect l="l" t="t" r="r" b="b"/>
              <a:pathLst>
                <a:path w="24362918" h="13742924">
                  <a:moveTo>
                    <a:pt x="24362918" y="0"/>
                  </a:moveTo>
                  <a:lnTo>
                    <a:pt x="0" y="0"/>
                  </a:lnTo>
                  <a:lnTo>
                    <a:pt x="0" y="13742924"/>
                  </a:lnTo>
                  <a:lnTo>
                    <a:pt x="24362918" y="13742924"/>
                  </a:lnTo>
                  <a:lnTo>
                    <a:pt x="24362918" y="0"/>
                  </a:lnTo>
                  <a:close/>
                </a:path>
              </a:pathLst>
            </a:custGeom>
            <a:solidFill>
              <a:srgbClr val="6175C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50693" y="1117899"/>
            <a:ext cx="15111333" cy="8644517"/>
            <a:chOff x="0" y="0"/>
            <a:chExt cx="20148445" cy="115260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147914" cy="11524996"/>
            </a:xfrm>
            <a:custGeom>
              <a:avLst/>
              <a:gdLst/>
              <a:ahLst/>
              <a:cxnLst/>
              <a:rect l="l" t="t" r="r" b="b"/>
              <a:pathLst>
                <a:path w="20147914" h="11524996">
                  <a:moveTo>
                    <a:pt x="20147914" y="0"/>
                  </a:moveTo>
                  <a:lnTo>
                    <a:pt x="0" y="0"/>
                  </a:lnTo>
                  <a:lnTo>
                    <a:pt x="0" y="9605391"/>
                  </a:lnTo>
                  <a:lnTo>
                    <a:pt x="36576" y="9981947"/>
                  </a:lnTo>
                  <a:lnTo>
                    <a:pt x="92583" y="10199878"/>
                  </a:lnTo>
                  <a:lnTo>
                    <a:pt x="173101" y="10409174"/>
                  </a:lnTo>
                  <a:lnTo>
                    <a:pt x="277241" y="10607802"/>
                  </a:lnTo>
                  <a:lnTo>
                    <a:pt x="404114" y="10793349"/>
                  </a:lnTo>
                  <a:lnTo>
                    <a:pt x="552831" y="10963910"/>
                  </a:lnTo>
                  <a:lnTo>
                    <a:pt x="720217" y="11115294"/>
                  </a:lnTo>
                  <a:lnTo>
                    <a:pt x="902589" y="11244326"/>
                  </a:lnTo>
                  <a:lnTo>
                    <a:pt x="1097661" y="11350371"/>
                  </a:lnTo>
                  <a:lnTo>
                    <a:pt x="1303401" y="11432286"/>
                  </a:lnTo>
                  <a:lnTo>
                    <a:pt x="1517523" y="11489309"/>
                  </a:lnTo>
                  <a:lnTo>
                    <a:pt x="1871853" y="11524996"/>
                  </a:lnTo>
                  <a:lnTo>
                    <a:pt x="20147914" y="11524996"/>
                  </a:lnTo>
                  <a:lnTo>
                    <a:pt x="20147914" y="0"/>
                  </a:lnTo>
                  <a:close/>
                </a:path>
              </a:pathLst>
            </a:custGeom>
            <a:solidFill>
              <a:srgbClr val="F0F0F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779634" y="2462559"/>
            <a:ext cx="8229234" cy="5562151"/>
            <a:chOff x="0" y="0"/>
            <a:chExt cx="2167370" cy="14649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67370" cy="1464929"/>
            </a:xfrm>
            <a:custGeom>
              <a:avLst/>
              <a:gdLst/>
              <a:ahLst/>
              <a:cxnLst/>
              <a:rect l="l" t="t" r="r" b="b"/>
              <a:pathLst>
                <a:path w="2167370" h="1464929">
                  <a:moveTo>
                    <a:pt x="57388" y="0"/>
                  </a:moveTo>
                  <a:lnTo>
                    <a:pt x="2109983" y="0"/>
                  </a:lnTo>
                  <a:cubicBezTo>
                    <a:pt x="2141677" y="0"/>
                    <a:pt x="2167370" y="25693"/>
                    <a:pt x="2167370" y="57388"/>
                  </a:cubicBezTo>
                  <a:lnTo>
                    <a:pt x="2167370" y="1407541"/>
                  </a:lnTo>
                  <a:cubicBezTo>
                    <a:pt x="2167370" y="1422761"/>
                    <a:pt x="2161324" y="1437358"/>
                    <a:pt x="2150562" y="1448120"/>
                  </a:cubicBezTo>
                  <a:cubicBezTo>
                    <a:pt x="2139800" y="1458883"/>
                    <a:pt x="2125203" y="1464929"/>
                    <a:pt x="2109983" y="1464929"/>
                  </a:cubicBezTo>
                  <a:lnTo>
                    <a:pt x="57388" y="1464929"/>
                  </a:lnTo>
                  <a:cubicBezTo>
                    <a:pt x="42168" y="1464929"/>
                    <a:pt x="27571" y="1458883"/>
                    <a:pt x="16808" y="1448120"/>
                  </a:cubicBezTo>
                  <a:cubicBezTo>
                    <a:pt x="6046" y="1437358"/>
                    <a:pt x="0" y="1422761"/>
                    <a:pt x="0" y="1407541"/>
                  </a:cubicBezTo>
                  <a:lnTo>
                    <a:pt x="0" y="57388"/>
                  </a:lnTo>
                  <a:cubicBezTo>
                    <a:pt x="0" y="42168"/>
                    <a:pt x="6046" y="27571"/>
                    <a:pt x="16808" y="16808"/>
                  </a:cubicBezTo>
                  <a:cubicBezTo>
                    <a:pt x="27571" y="6046"/>
                    <a:pt x="42168" y="0"/>
                    <a:pt x="5738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AEB5EB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167370" cy="1464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291187" y="2796601"/>
            <a:ext cx="8419722" cy="5751249"/>
          </a:xfrm>
          <a:custGeom>
            <a:avLst/>
            <a:gdLst/>
            <a:ahLst/>
            <a:cxnLst/>
            <a:rect l="l" t="t" r="r" b="b"/>
            <a:pathLst>
              <a:path w="8419722" h="5751249">
                <a:moveTo>
                  <a:pt x="0" y="0"/>
                </a:moveTo>
                <a:lnTo>
                  <a:pt x="8419721" y="0"/>
                </a:lnTo>
                <a:lnTo>
                  <a:pt x="8419721" y="5751249"/>
                </a:lnTo>
                <a:lnTo>
                  <a:pt x="0" y="5751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6" r="-15158" b="-32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40021" y="4068558"/>
            <a:ext cx="371076" cy="371076"/>
          </a:xfrm>
          <a:custGeom>
            <a:avLst/>
            <a:gdLst/>
            <a:ahLst/>
            <a:cxnLst/>
            <a:rect l="l" t="t" r="r" b="b"/>
            <a:pathLst>
              <a:path w="371076" h="371076">
                <a:moveTo>
                  <a:pt x="0" y="0"/>
                </a:moveTo>
                <a:lnTo>
                  <a:pt x="371076" y="0"/>
                </a:lnTo>
                <a:lnTo>
                  <a:pt x="371076" y="371075"/>
                </a:lnTo>
                <a:lnTo>
                  <a:pt x="0" y="371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40021" y="7389555"/>
            <a:ext cx="371076" cy="371076"/>
          </a:xfrm>
          <a:custGeom>
            <a:avLst/>
            <a:gdLst/>
            <a:ahLst/>
            <a:cxnLst/>
            <a:rect l="l" t="t" r="r" b="b"/>
            <a:pathLst>
              <a:path w="371076" h="371076">
                <a:moveTo>
                  <a:pt x="0" y="0"/>
                </a:moveTo>
                <a:lnTo>
                  <a:pt x="371076" y="0"/>
                </a:lnTo>
                <a:lnTo>
                  <a:pt x="371076" y="371075"/>
                </a:lnTo>
                <a:lnTo>
                  <a:pt x="0" y="371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54483" y="1534882"/>
            <a:ext cx="6446517" cy="2496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4995" b="1" spc="46" dirty="0">
                <a:solidFill>
                  <a:srgbClr val="272F6D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Scalable Serverless Website Deployment Using AWS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24651" y="4059033"/>
            <a:ext cx="4282068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0"/>
              </a:lnSpc>
            </a:pPr>
            <a:r>
              <a:rPr lang="en-US" sz="3434" b="1" spc="-7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Presented by T15 Group</a:t>
            </a:r>
          </a:p>
          <a:p>
            <a:pPr algn="l">
              <a:lnSpc>
                <a:spcPts val="2997"/>
              </a:lnSpc>
            </a:pPr>
            <a:endParaRPr lang="en-US" sz="3434" b="1" spc="-77">
              <a:solidFill>
                <a:srgbClr val="000000"/>
              </a:solidFill>
              <a:latin typeface="TT Rounds Condensed Bold"/>
              <a:ea typeface="TT Rounds Condensed Bold"/>
              <a:cs typeface="TT Rounds Condensed Bold"/>
              <a:sym typeface="TT Rounds Condensed Bold"/>
            </a:endParaRPr>
          </a:p>
          <a:p>
            <a:pPr algn="l">
              <a:lnSpc>
                <a:spcPts val="2997"/>
              </a:lnSpc>
            </a:pPr>
            <a:r>
              <a:rPr lang="en-US" sz="2497" b="1" spc="-54">
                <a:solidFill>
                  <a:srgbClr val="6175C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Anshika Tripathi</a:t>
            </a:r>
          </a:p>
          <a:p>
            <a:pPr algn="l">
              <a:lnSpc>
                <a:spcPts val="2997"/>
              </a:lnSpc>
            </a:pPr>
            <a:r>
              <a:rPr lang="en-US" sz="2497" b="1" spc="-54">
                <a:solidFill>
                  <a:srgbClr val="6175C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Dheeraj Kriplani</a:t>
            </a:r>
          </a:p>
          <a:p>
            <a:pPr algn="l">
              <a:lnSpc>
                <a:spcPts val="2997"/>
              </a:lnSpc>
            </a:pPr>
            <a:r>
              <a:rPr lang="en-US" sz="2497" b="1" spc="-54">
                <a:solidFill>
                  <a:srgbClr val="6175C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Prerit Jain</a:t>
            </a:r>
          </a:p>
          <a:p>
            <a:pPr algn="l">
              <a:lnSpc>
                <a:spcPts val="2997"/>
              </a:lnSpc>
            </a:pPr>
            <a:r>
              <a:rPr lang="en-US" sz="2497" b="1" spc="-54">
                <a:solidFill>
                  <a:srgbClr val="6175C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Aditya Narayan Gupta</a:t>
            </a:r>
          </a:p>
          <a:p>
            <a:pPr algn="l">
              <a:lnSpc>
                <a:spcPts val="2997"/>
              </a:lnSpc>
            </a:pPr>
            <a:r>
              <a:rPr lang="en-US" sz="2497" b="1" spc="-56">
                <a:solidFill>
                  <a:srgbClr val="6175C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Mansi Saxena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24651" y="7380030"/>
            <a:ext cx="4282068" cy="215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0"/>
              </a:lnSpc>
            </a:pPr>
            <a:r>
              <a:rPr lang="en-US" sz="3434" b="1" spc="-7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Mentored by</a:t>
            </a:r>
          </a:p>
          <a:p>
            <a:pPr algn="l">
              <a:lnSpc>
                <a:spcPts val="4120"/>
              </a:lnSpc>
            </a:pPr>
            <a:endParaRPr lang="en-US" sz="3434" b="1" spc="-75">
              <a:solidFill>
                <a:srgbClr val="000000"/>
              </a:solidFill>
              <a:latin typeface="TT Rounds Condensed Bold"/>
              <a:ea typeface="TT Rounds Condensed Bold"/>
              <a:cs typeface="TT Rounds Condensed Bold"/>
              <a:sym typeface="TT Rounds Condensed Bold"/>
            </a:endParaRPr>
          </a:p>
          <a:p>
            <a:pPr algn="l">
              <a:lnSpc>
                <a:spcPts val="2997"/>
              </a:lnSpc>
            </a:pPr>
            <a:r>
              <a:rPr lang="en-US" sz="2497" b="1" spc="-54">
                <a:solidFill>
                  <a:srgbClr val="6175C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Rick Chatterjee</a:t>
            </a:r>
          </a:p>
          <a:p>
            <a:pPr algn="l">
              <a:lnSpc>
                <a:spcPts val="2997"/>
              </a:lnSpc>
            </a:pPr>
            <a:r>
              <a:rPr lang="en-US" sz="2497" b="1" spc="-54">
                <a:solidFill>
                  <a:srgbClr val="6175C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Garvit Dohere</a:t>
            </a:r>
          </a:p>
          <a:p>
            <a:pPr algn="l">
              <a:lnSpc>
                <a:spcPts val="2997"/>
              </a:lnSpc>
            </a:pPr>
            <a:endParaRPr lang="en-US" sz="2497" b="1" spc="-54">
              <a:solidFill>
                <a:srgbClr val="6175C8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75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42" y="85725"/>
            <a:ext cx="1126911" cy="1087782"/>
          </a:xfrm>
          <a:custGeom>
            <a:avLst/>
            <a:gdLst/>
            <a:ahLst/>
            <a:cxnLst/>
            <a:rect l="l" t="t" r="r" b="b"/>
            <a:pathLst>
              <a:path w="1126911" h="1087782">
                <a:moveTo>
                  <a:pt x="0" y="0"/>
                </a:moveTo>
                <a:lnTo>
                  <a:pt x="1126910" y="0"/>
                </a:lnTo>
                <a:lnTo>
                  <a:pt x="1126910" y="1087782"/>
                </a:lnTo>
                <a:lnTo>
                  <a:pt x="0" y="1087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95487" y="2424724"/>
            <a:ext cx="4218610" cy="4782758"/>
            <a:chOff x="0" y="0"/>
            <a:chExt cx="5624814" cy="6377011"/>
          </a:xfrm>
        </p:grpSpPr>
        <p:grpSp>
          <p:nvGrpSpPr>
            <p:cNvPr id="4" name="Group 4"/>
            <p:cNvGrpSpPr/>
            <p:nvPr/>
          </p:nvGrpSpPr>
          <p:grpSpPr>
            <a:xfrm>
              <a:off x="519569" y="0"/>
              <a:ext cx="5105245" cy="5105245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84859"/>
                    </a:lnTo>
                    <a:cubicBezTo>
                      <a:pt x="812800" y="718791"/>
                      <a:pt x="799321" y="751333"/>
                      <a:pt x="775327" y="775327"/>
                    </a:cubicBezTo>
                    <a:cubicBezTo>
                      <a:pt x="751333" y="799321"/>
                      <a:pt x="718791" y="812800"/>
                      <a:pt x="684859" y="812800"/>
                    </a:cubicBezTo>
                    <a:lnTo>
                      <a:pt x="127941" y="812800"/>
                    </a:lnTo>
                    <a:cubicBezTo>
                      <a:pt x="94009" y="812800"/>
                      <a:pt x="61467" y="799321"/>
                      <a:pt x="37473" y="775327"/>
                    </a:cubicBezTo>
                    <a:cubicBezTo>
                      <a:pt x="13479" y="751333"/>
                      <a:pt x="0" y="718791"/>
                      <a:pt x="0" y="68485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0B1774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515094" y="5105245"/>
              <a:ext cx="1114194" cy="974920"/>
              <a:chOff x="0" y="0"/>
              <a:chExt cx="812800" cy="7112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B177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27000" y="50800"/>
                <a:ext cx="558800" cy="330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96846"/>
              <a:ext cx="5105245" cy="510524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84859"/>
                    </a:lnTo>
                    <a:cubicBezTo>
                      <a:pt x="812800" y="718791"/>
                      <a:pt x="799321" y="751333"/>
                      <a:pt x="775327" y="775327"/>
                    </a:cubicBezTo>
                    <a:cubicBezTo>
                      <a:pt x="751333" y="799321"/>
                      <a:pt x="718791" y="812800"/>
                      <a:pt x="684859" y="812800"/>
                    </a:cubicBezTo>
                    <a:lnTo>
                      <a:pt x="127941" y="812800"/>
                    </a:lnTo>
                    <a:cubicBezTo>
                      <a:pt x="94009" y="812800"/>
                      <a:pt x="61467" y="799321"/>
                      <a:pt x="37473" y="775327"/>
                    </a:cubicBezTo>
                    <a:cubicBezTo>
                      <a:pt x="13479" y="751333"/>
                      <a:pt x="0" y="718791"/>
                      <a:pt x="0" y="68485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7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995526" y="5402091"/>
              <a:ext cx="1114194" cy="974920"/>
              <a:chOff x="0" y="0"/>
              <a:chExt cx="812800" cy="7112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27000" y="50800"/>
                <a:ext cx="558800" cy="330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7"/>
                  </a:lnSpc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7034695" y="2424724"/>
            <a:ext cx="4218610" cy="4782758"/>
            <a:chOff x="0" y="0"/>
            <a:chExt cx="5624814" cy="6377011"/>
          </a:xfrm>
        </p:grpSpPr>
        <p:grpSp>
          <p:nvGrpSpPr>
            <p:cNvPr id="17" name="Group 17"/>
            <p:cNvGrpSpPr/>
            <p:nvPr/>
          </p:nvGrpSpPr>
          <p:grpSpPr>
            <a:xfrm>
              <a:off x="519569" y="0"/>
              <a:ext cx="5105245" cy="510524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84859"/>
                    </a:lnTo>
                    <a:cubicBezTo>
                      <a:pt x="812800" y="718791"/>
                      <a:pt x="799321" y="751333"/>
                      <a:pt x="775327" y="775327"/>
                    </a:cubicBezTo>
                    <a:cubicBezTo>
                      <a:pt x="751333" y="799321"/>
                      <a:pt x="718791" y="812800"/>
                      <a:pt x="684859" y="812800"/>
                    </a:cubicBezTo>
                    <a:lnTo>
                      <a:pt x="127941" y="812800"/>
                    </a:lnTo>
                    <a:cubicBezTo>
                      <a:pt x="94009" y="812800"/>
                      <a:pt x="61467" y="799321"/>
                      <a:pt x="37473" y="775327"/>
                    </a:cubicBezTo>
                    <a:cubicBezTo>
                      <a:pt x="13479" y="751333"/>
                      <a:pt x="0" y="718791"/>
                      <a:pt x="0" y="68485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0B177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7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515094" y="5105245"/>
              <a:ext cx="1114194" cy="974920"/>
              <a:chOff x="0" y="0"/>
              <a:chExt cx="812800" cy="7112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B1774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127000" y="50800"/>
                <a:ext cx="558800" cy="330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7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296846"/>
              <a:ext cx="5105245" cy="5105245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84859"/>
                    </a:lnTo>
                    <a:cubicBezTo>
                      <a:pt x="812800" y="718791"/>
                      <a:pt x="799321" y="751333"/>
                      <a:pt x="775327" y="775327"/>
                    </a:cubicBezTo>
                    <a:cubicBezTo>
                      <a:pt x="751333" y="799321"/>
                      <a:pt x="718791" y="812800"/>
                      <a:pt x="684859" y="812800"/>
                    </a:cubicBezTo>
                    <a:lnTo>
                      <a:pt x="127941" y="812800"/>
                    </a:lnTo>
                    <a:cubicBezTo>
                      <a:pt x="94009" y="812800"/>
                      <a:pt x="61467" y="799321"/>
                      <a:pt x="37473" y="775327"/>
                    </a:cubicBezTo>
                    <a:cubicBezTo>
                      <a:pt x="13479" y="751333"/>
                      <a:pt x="0" y="718791"/>
                      <a:pt x="0" y="68485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7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995526" y="5402091"/>
              <a:ext cx="1114194" cy="974920"/>
              <a:chOff x="0" y="0"/>
              <a:chExt cx="812800" cy="7112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127000" y="50800"/>
                <a:ext cx="558800" cy="330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7"/>
                  </a:lnSpc>
                </a:pPr>
                <a:endParaRPr/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12577280" y="2424724"/>
            <a:ext cx="4218610" cy="4782758"/>
            <a:chOff x="0" y="0"/>
            <a:chExt cx="5624814" cy="6377011"/>
          </a:xfrm>
        </p:grpSpPr>
        <p:grpSp>
          <p:nvGrpSpPr>
            <p:cNvPr id="30" name="Group 30"/>
            <p:cNvGrpSpPr/>
            <p:nvPr/>
          </p:nvGrpSpPr>
          <p:grpSpPr>
            <a:xfrm>
              <a:off x="519569" y="0"/>
              <a:ext cx="5105245" cy="510524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84859"/>
                    </a:lnTo>
                    <a:cubicBezTo>
                      <a:pt x="812800" y="718791"/>
                      <a:pt x="799321" y="751333"/>
                      <a:pt x="775327" y="775327"/>
                    </a:cubicBezTo>
                    <a:cubicBezTo>
                      <a:pt x="751333" y="799321"/>
                      <a:pt x="718791" y="812800"/>
                      <a:pt x="684859" y="812800"/>
                    </a:cubicBezTo>
                    <a:lnTo>
                      <a:pt x="127941" y="812800"/>
                    </a:lnTo>
                    <a:cubicBezTo>
                      <a:pt x="94009" y="812800"/>
                      <a:pt x="61467" y="799321"/>
                      <a:pt x="37473" y="775327"/>
                    </a:cubicBezTo>
                    <a:cubicBezTo>
                      <a:pt x="13479" y="751333"/>
                      <a:pt x="0" y="718791"/>
                      <a:pt x="0" y="68485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0B1774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7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2515094" y="5105245"/>
              <a:ext cx="1114194" cy="974920"/>
              <a:chOff x="0" y="0"/>
              <a:chExt cx="812800" cy="7112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B1774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127000" y="50800"/>
                <a:ext cx="558800" cy="330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7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296846"/>
              <a:ext cx="5105245" cy="5105245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84859"/>
                    </a:lnTo>
                    <a:cubicBezTo>
                      <a:pt x="812800" y="718791"/>
                      <a:pt x="799321" y="751333"/>
                      <a:pt x="775327" y="775327"/>
                    </a:cubicBezTo>
                    <a:cubicBezTo>
                      <a:pt x="751333" y="799321"/>
                      <a:pt x="718791" y="812800"/>
                      <a:pt x="684859" y="812800"/>
                    </a:cubicBezTo>
                    <a:lnTo>
                      <a:pt x="127941" y="812800"/>
                    </a:lnTo>
                    <a:cubicBezTo>
                      <a:pt x="94009" y="812800"/>
                      <a:pt x="61467" y="799321"/>
                      <a:pt x="37473" y="775327"/>
                    </a:cubicBezTo>
                    <a:cubicBezTo>
                      <a:pt x="13479" y="751333"/>
                      <a:pt x="0" y="718791"/>
                      <a:pt x="0" y="68485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7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995526" y="5402091"/>
              <a:ext cx="1114194" cy="974920"/>
              <a:chOff x="0" y="0"/>
              <a:chExt cx="812800" cy="7112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127000" y="50800"/>
                <a:ext cx="558800" cy="330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7"/>
                  </a:lnSpc>
                </a:pPr>
                <a:endParaRPr/>
              </a:p>
            </p:txBody>
          </p:sp>
        </p:grpSp>
      </p:grpSp>
      <p:sp>
        <p:nvSpPr>
          <p:cNvPr id="42" name="AutoShape 42"/>
          <p:cNvSpPr/>
          <p:nvPr/>
        </p:nvSpPr>
        <p:spPr>
          <a:xfrm>
            <a:off x="0" y="7558374"/>
            <a:ext cx="18288000" cy="0"/>
          </a:xfrm>
          <a:prstGeom prst="line">
            <a:avLst/>
          </a:prstGeom>
          <a:ln w="38100" cap="flat">
            <a:solidFill>
              <a:srgbClr val="0B17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3" name="Group 43"/>
          <p:cNvGrpSpPr/>
          <p:nvPr/>
        </p:nvGrpSpPr>
        <p:grpSpPr>
          <a:xfrm>
            <a:off x="3147902" y="7329929"/>
            <a:ext cx="456891" cy="456891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B5EB"/>
            </a:solidFill>
            <a:ln w="723900" cap="sq">
              <a:solidFill>
                <a:srgbClr val="0B1774"/>
              </a:solidFill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687109" y="7329929"/>
            <a:ext cx="456891" cy="456891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B5EB"/>
            </a:solidFill>
            <a:ln w="723900" cap="sq">
              <a:solidFill>
                <a:srgbClr val="0B1774"/>
              </a:solidFill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4230350" y="7329929"/>
            <a:ext cx="456891" cy="456891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B5EB"/>
            </a:solidFill>
            <a:ln w="723900" cap="sq">
              <a:solidFill>
                <a:srgbClr val="0B1774"/>
              </a:solidFill>
              <a:prstDash val="solid"/>
              <a:miter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3274243" y="7456270"/>
            <a:ext cx="204208" cy="204208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495487" y="72049"/>
            <a:ext cx="4718149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  <a:spcBef>
                <a:spcPct val="0"/>
              </a:spcBef>
            </a:pPr>
            <a:r>
              <a:rPr lang="en-US" sz="6243" b="1" spc="5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8815467" y="7456270"/>
            <a:ext cx="204208" cy="204208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4356691" y="7456270"/>
            <a:ext cx="204208" cy="204208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711554" y="3153206"/>
            <a:ext cx="3329587" cy="289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95"/>
              </a:lnSpc>
            </a:pPr>
            <a:r>
              <a:rPr lang="en-US" sz="2412" b="1" spc="-53">
                <a:solidFill>
                  <a:srgbClr val="0B177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To develop a serverless attendance management system using dynamic QR codes and OTPs for secure and convenient attendance marking.</a:t>
            </a:r>
          </a:p>
          <a:p>
            <a:pPr algn="just">
              <a:lnSpc>
                <a:spcPts val="2895"/>
              </a:lnSpc>
              <a:spcBef>
                <a:spcPct val="0"/>
              </a:spcBef>
            </a:pPr>
            <a:endParaRPr lang="en-US" sz="2412" b="1" spc="-53">
              <a:solidFill>
                <a:srgbClr val="0B177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7252778" y="3334181"/>
            <a:ext cx="3329587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95"/>
              </a:lnSpc>
            </a:pPr>
            <a:r>
              <a:rPr lang="en-US" sz="2412" b="1" spc="-53">
                <a:solidFill>
                  <a:srgbClr val="0B177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To create predictive models that forecast placement and admission trends based on historical data.</a:t>
            </a:r>
          </a:p>
          <a:p>
            <a:pPr algn="just">
              <a:lnSpc>
                <a:spcPts val="2895"/>
              </a:lnSpc>
              <a:spcBef>
                <a:spcPct val="0"/>
              </a:spcBef>
            </a:pPr>
            <a:endParaRPr lang="en-US" sz="2412" b="1" spc="-53">
              <a:solidFill>
                <a:srgbClr val="0B177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12796355" y="3334181"/>
            <a:ext cx="3329587" cy="253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95"/>
              </a:lnSpc>
            </a:pPr>
            <a:r>
              <a:rPr lang="en-US" sz="2412" b="1" spc="-53">
                <a:solidFill>
                  <a:srgbClr val="0B177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To deploy the application on AWS Lambda, ensuring scalability, cost savings, and efficient resource usage.</a:t>
            </a:r>
          </a:p>
          <a:p>
            <a:pPr algn="just">
              <a:lnSpc>
                <a:spcPts val="2895"/>
              </a:lnSpc>
              <a:spcBef>
                <a:spcPct val="0"/>
              </a:spcBef>
            </a:pPr>
            <a:endParaRPr lang="en-US" sz="2412" b="1" spc="-53">
              <a:solidFill>
                <a:srgbClr val="0B177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55" y="-91"/>
            <a:ext cx="18252316" cy="10253175"/>
            <a:chOff x="0" y="0"/>
            <a:chExt cx="24336421" cy="13670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34851" cy="13668756"/>
            </a:xfrm>
            <a:custGeom>
              <a:avLst/>
              <a:gdLst/>
              <a:ahLst/>
              <a:cxnLst/>
              <a:rect l="l" t="t" r="r" b="b"/>
              <a:pathLst>
                <a:path w="24334851" h="13668756">
                  <a:moveTo>
                    <a:pt x="24334851" y="0"/>
                  </a:moveTo>
                  <a:lnTo>
                    <a:pt x="0" y="0"/>
                  </a:lnTo>
                  <a:lnTo>
                    <a:pt x="0" y="13668756"/>
                  </a:lnTo>
                  <a:lnTo>
                    <a:pt x="24334851" y="13668756"/>
                  </a:lnTo>
                  <a:lnTo>
                    <a:pt x="24334851" y="0"/>
                  </a:lnTo>
                  <a:close/>
                </a:path>
              </a:pathLst>
            </a:custGeom>
            <a:solidFill>
              <a:srgbClr val="6175C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08442" y="85725"/>
            <a:ext cx="1126911" cy="1087782"/>
          </a:xfrm>
          <a:custGeom>
            <a:avLst/>
            <a:gdLst/>
            <a:ahLst/>
            <a:cxnLst/>
            <a:rect l="l" t="t" r="r" b="b"/>
            <a:pathLst>
              <a:path w="1126911" h="1087782">
                <a:moveTo>
                  <a:pt x="0" y="0"/>
                </a:moveTo>
                <a:lnTo>
                  <a:pt x="1126910" y="0"/>
                </a:lnTo>
                <a:lnTo>
                  <a:pt x="1126910" y="1087782"/>
                </a:lnTo>
                <a:lnTo>
                  <a:pt x="0" y="1087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3138854"/>
            <a:ext cx="16230600" cy="4009292"/>
            <a:chOff x="0" y="0"/>
            <a:chExt cx="3774616" cy="9324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4617" cy="932408"/>
            </a:xfrm>
            <a:custGeom>
              <a:avLst/>
              <a:gdLst/>
              <a:ahLst/>
              <a:cxnLst/>
              <a:rect l="l" t="t" r="r" b="b"/>
              <a:pathLst>
                <a:path w="3774617" h="932408">
                  <a:moveTo>
                    <a:pt x="0" y="0"/>
                  </a:moveTo>
                  <a:lnTo>
                    <a:pt x="3774617" y="0"/>
                  </a:lnTo>
                  <a:lnTo>
                    <a:pt x="3774617" y="932408"/>
                  </a:lnTo>
                  <a:lnTo>
                    <a:pt x="0" y="932408"/>
                  </a:lnTo>
                  <a:close/>
                </a:path>
              </a:pathLst>
            </a:custGeom>
            <a:solidFill>
              <a:srgbClr val="455DAC"/>
            </a:solidFill>
          </p:spPr>
        </p:sp>
      </p:grpSp>
      <p:sp>
        <p:nvSpPr>
          <p:cNvPr id="7" name="Freeform 7"/>
          <p:cNvSpPr/>
          <p:nvPr/>
        </p:nvSpPr>
        <p:spPr>
          <a:xfrm rot="4695204">
            <a:off x="1124297" y="3834924"/>
            <a:ext cx="4443920" cy="7596444"/>
          </a:xfrm>
          <a:custGeom>
            <a:avLst/>
            <a:gdLst/>
            <a:ahLst/>
            <a:cxnLst/>
            <a:rect l="l" t="t" r="r" b="b"/>
            <a:pathLst>
              <a:path w="4443920" h="7596444">
                <a:moveTo>
                  <a:pt x="0" y="0"/>
                </a:moveTo>
                <a:lnTo>
                  <a:pt x="4443920" y="0"/>
                </a:lnTo>
                <a:lnTo>
                  <a:pt x="4443920" y="7596444"/>
                </a:lnTo>
                <a:lnTo>
                  <a:pt x="0" y="7596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518674" y="3511204"/>
            <a:ext cx="9250652" cy="318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5"/>
              </a:lnSpc>
            </a:pPr>
            <a:r>
              <a:rPr lang="en-US" sz="2227" b="1" spc="20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Educational institutions require efficient systems to manage attendance and predict placement outcomes. The motivation for this project stems from the need for a scalable, cost-effective solution that can automate attendance processes and provide predictive insights. AWS Lambda, a serverless compute service, was chosen to eliminate the need for traditional server infrastructure and provide scalability on demand, reducing operational costs and enhancing system reliability.</a:t>
            </a:r>
          </a:p>
          <a:p>
            <a:pPr marL="0" lvl="0" indent="0" algn="just">
              <a:lnSpc>
                <a:spcPts val="3185"/>
              </a:lnSpc>
            </a:pPr>
            <a:endParaRPr lang="en-US" sz="2227" b="1" spc="20">
              <a:solidFill>
                <a:srgbClr val="FFFFFF"/>
              </a:solidFill>
              <a:latin typeface="TT Rounds Condensed Bold"/>
              <a:ea typeface="TT Rounds Condensed Bold"/>
              <a:cs typeface="TT Rounds Condensed Bold"/>
              <a:sym typeface="TT Rounds Condense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33610" y="106707"/>
            <a:ext cx="664815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  <a:spcBef>
                <a:spcPct val="0"/>
              </a:spcBef>
            </a:pPr>
            <a:r>
              <a:rPr lang="en-US" sz="6243" b="1" spc="5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5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42" y="85725"/>
            <a:ext cx="1126911" cy="1087782"/>
          </a:xfrm>
          <a:custGeom>
            <a:avLst/>
            <a:gdLst/>
            <a:ahLst/>
            <a:cxnLst/>
            <a:rect l="l" t="t" r="r" b="b"/>
            <a:pathLst>
              <a:path w="1126911" h="1087782">
                <a:moveTo>
                  <a:pt x="0" y="0"/>
                </a:moveTo>
                <a:lnTo>
                  <a:pt x="1126910" y="0"/>
                </a:lnTo>
                <a:lnTo>
                  <a:pt x="1126910" y="1087782"/>
                </a:lnTo>
                <a:lnTo>
                  <a:pt x="0" y="1087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9544050" y="1578856"/>
            <a:ext cx="6948341" cy="7129287"/>
          </a:xfrm>
          <a:prstGeom prst="rect">
            <a:avLst/>
          </a:prstGeom>
          <a:solidFill>
            <a:srgbClr val="465DAC"/>
          </a:solidFill>
        </p:spPr>
      </p:sp>
      <p:sp>
        <p:nvSpPr>
          <p:cNvPr id="4" name="Freeform 4"/>
          <p:cNvSpPr/>
          <p:nvPr/>
        </p:nvSpPr>
        <p:spPr>
          <a:xfrm>
            <a:off x="13266141" y="2260603"/>
            <a:ext cx="2933429" cy="2720089"/>
          </a:xfrm>
          <a:custGeom>
            <a:avLst/>
            <a:gdLst/>
            <a:ahLst/>
            <a:cxnLst/>
            <a:rect l="l" t="t" r="r" b="b"/>
            <a:pathLst>
              <a:path w="2933429" h="2720089">
                <a:moveTo>
                  <a:pt x="0" y="0"/>
                </a:moveTo>
                <a:lnTo>
                  <a:pt x="2933429" y="0"/>
                </a:lnTo>
                <a:lnTo>
                  <a:pt x="2933429" y="2720089"/>
                </a:lnTo>
                <a:lnTo>
                  <a:pt x="0" y="2720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66141" y="5306308"/>
            <a:ext cx="2933429" cy="2720089"/>
          </a:xfrm>
          <a:custGeom>
            <a:avLst/>
            <a:gdLst/>
            <a:ahLst/>
            <a:cxnLst/>
            <a:rect l="l" t="t" r="r" b="b"/>
            <a:pathLst>
              <a:path w="2933429" h="2720089">
                <a:moveTo>
                  <a:pt x="0" y="0"/>
                </a:moveTo>
                <a:lnTo>
                  <a:pt x="2933429" y="0"/>
                </a:lnTo>
                <a:lnTo>
                  <a:pt x="2933429" y="2720089"/>
                </a:lnTo>
                <a:lnTo>
                  <a:pt x="0" y="2720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36870" y="2260603"/>
            <a:ext cx="2933429" cy="2720089"/>
          </a:xfrm>
          <a:custGeom>
            <a:avLst/>
            <a:gdLst/>
            <a:ahLst/>
            <a:cxnLst/>
            <a:rect l="l" t="t" r="r" b="b"/>
            <a:pathLst>
              <a:path w="2933429" h="2720089">
                <a:moveTo>
                  <a:pt x="0" y="0"/>
                </a:moveTo>
                <a:lnTo>
                  <a:pt x="2933430" y="0"/>
                </a:lnTo>
                <a:lnTo>
                  <a:pt x="2933430" y="2720089"/>
                </a:lnTo>
                <a:lnTo>
                  <a:pt x="0" y="2720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36870" y="5306308"/>
            <a:ext cx="2933429" cy="2720089"/>
          </a:xfrm>
          <a:custGeom>
            <a:avLst/>
            <a:gdLst/>
            <a:ahLst/>
            <a:cxnLst/>
            <a:rect l="l" t="t" r="r" b="b"/>
            <a:pathLst>
              <a:path w="2933429" h="2720089">
                <a:moveTo>
                  <a:pt x="0" y="0"/>
                </a:moveTo>
                <a:lnTo>
                  <a:pt x="2933430" y="0"/>
                </a:lnTo>
                <a:lnTo>
                  <a:pt x="2933430" y="2720089"/>
                </a:lnTo>
                <a:lnTo>
                  <a:pt x="0" y="2720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76358" y="3054035"/>
            <a:ext cx="1133225" cy="1133225"/>
          </a:xfrm>
          <a:custGeom>
            <a:avLst/>
            <a:gdLst/>
            <a:ahLst/>
            <a:cxnLst/>
            <a:rect l="l" t="t" r="r" b="b"/>
            <a:pathLst>
              <a:path w="1133225" h="1133225">
                <a:moveTo>
                  <a:pt x="0" y="0"/>
                </a:moveTo>
                <a:lnTo>
                  <a:pt x="1133225" y="0"/>
                </a:lnTo>
                <a:lnTo>
                  <a:pt x="1133225" y="1133225"/>
                </a:lnTo>
                <a:lnTo>
                  <a:pt x="0" y="1133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76358" y="6098204"/>
            <a:ext cx="1133225" cy="1133225"/>
          </a:xfrm>
          <a:custGeom>
            <a:avLst/>
            <a:gdLst/>
            <a:ahLst/>
            <a:cxnLst/>
            <a:rect l="l" t="t" r="r" b="b"/>
            <a:pathLst>
              <a:path w="1133225" h="1133225">
                <a:moveTo>
                  <a:pt x="0" y="0"/>
                </a:moveTo>
                <a:lnTo>
                  <a:pt x="1133225" y="0"/>
                </a:lnTo>
                <a:lnTo>
                  <a:pt x="1133225" y="1133225"/>
                </a:lnTo>
                <a:lnTo>
                  <a:pt x="0" y="1133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21902" y="6255399"/>
            <a:ext cx="821907" cy="821907"/>
          </a:xfrm>
          <a:custGeom>
            <a:avLst/>
            <a:gdLst/>
            <a:ahLst/>
            <a:cxnLst/>
            <a:rect l="l" t="t" r="r" b="b"/>
            <a:pathLst>
              <a:path w="821907" h="821907">
                <a:moveTo>
                  <a:pt x="0" y="0"/>
                </a:moveTo>
                <a:lnTo>
                  <a:pt x="821907" y="0"/>
                </a:lnTo>
                <a:lnTo>
                  <a:pt x="821907" y="821907"/>
                </a:lnTo>
                <a:lnTo>
                  <a:pt x="0" y="8219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82320" y="3285326"/>
            <a:ext cx="961489" cy="670644"/>
          </a:xfrm>
          <a:custGeom>
            <a:avLst/>
            <a:gdLst/>
            <a:ahLst/>
            <a:cxnLst/>
            <a:rect l="l" t="t" r="r" b="b"/>
            <a:pathLst>
              <a:path w="961489" h="670644">
                <a:moveTo>
                  <a:pt x="0" y="0"/>
                </a:moveTo>
                <a:lnTo>
                  <a:pt x="961489" y="0"/>
                </a:lnTo>
                <a:lnTo>
                  <a:pt x="961489" y="670644"/>
                </a:lnTo>
                <a:lnTo>
                  <a:pt x="0" y="6706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35352" y="1340731"/>
            <a:ext cx="5392349" cy="22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u="none" strike="noStrike" spc="56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STATUS OF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5352" y="3928590"/>
            <a:ext cx="5820481" cy="5041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05"/>
              </a:lnSpc>
            </a:pPr>
            <a:r>
              <a:rPr lang="en-US" sz="2670" b="1" u="none" strike="noStrik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User Interfaces are completed with all working features</a:t>
            </a:r>
          </a:p>
          <a:p>
            <a:pPr marL="0" lvl="0" indent="0" algn="just">
              <a:lnSpc>
                <a:spcPts val="4005"/>
              </a:lnSpc>
            </a:pPr>
            <a:endParaRPr lang="en-US" sz="2670" b="1" u="none" strike="noStrike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0" lvl="0" indent="0" algn="just">
              <a:lnSpc>
                <a:spcPts val="4005"/>
              </a:lnSpc>
            </a:pPr>
            <a:r>
              <a:rPr lang="en-US" sz="2670" b="1" u="none" strike="noStrik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Project is deployed using AWS.</a:t>
            </a:r>
          </a:p>
          <a:p>
            <a:pPr marL="0" lvl="0" indent="0" algn="just">
              <a:lnSpc>
                <a:spcPts val="4005"/>
              </a:lnSpc>
            </a:pPr>
            <a:endParaRPr lang="en-US" sz="2670" b="1" u="none" strike="noStrike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0" lvl="0" indent="0" algn="just">
              <a:lnSpc>
                <a:spcPts val="4005"/>
              </a:lnSpc>
            </a:pPr>
            <a:r>
              <a:rPr lang="en-US" sz="2670" b="1" u="none" strike="noStrik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QR Scanner and QR Generator have passed the tests.</a:t>
            </a:r>
          </a:p>
          <a:p>
            <a:pPr marL="0" lvl="0" indent="0" algn="just">
              <a:lnSpc>
                <a:spcPts val="4005"/>
              </a:lnSpc>
            </a:pPr>
            <a:endParaRPr lang="en-US" sz="2670" b="1" u="none" strike="noStrike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0" lvl="0" indent="0" algn="just">
              <a:lnSpc>
                <a:spcPts val="4005"/>
              </a:lnSpc>
            </a:pPr>
            <a:r>
              <a:rPr lang="en-US" sz="2670" b="1" u="none" strike="noStrik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Predictors are able to predict the required values for upcoming year.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D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42" y="85725"/>
            <a:ext cx="1126911" cy="1087782"/>
          </a:xfrm>
          <a:custGeom>
            <a:avLst/>
            <a:gdLst/>
            <a:ahLst/>
            <a:cxnLst/>
            <a:rect l="l" t="t" r="r" b="b"/>
            <a:pathLst>
              <a:path w="1126911" h="1087782">
                <a:moveTo>
                  <a:pt x="0" y="0"/>
                </a:moveTo>
                <a:lnTo>
                  <a:pt x="1126910" y="0"/>
                </a:lnTo>
                <a:lnTo>
                  <a:pt x="1126910" y="1087782"/>
                </a:lnTo>
                <a:lnTo>
                  <a:pt x="0" y="1087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4350" y="1173507"/>
            <a:ext cx="17259300" cy="8521779"/>
          </a:xfrm>
          <a:custGeom>
            <a:avLst/>
            <a:gdLst/>
            <a:ahLst/>
            <a:cxnLst/>
            <a:rect l="l" t="t" r="r" b="b"/>
            <a:pathLst>
              <a:path w="17259300" h="8521779">
                <a:moveTo>
                  <a:pt x="0" y="0"/>
                </a:moveTo>
                <a:lnTo>
                  <a:pt x="17259300" y="0"/>
                </a:lnTo>
                <a:lnTo>
                  <a:pt x="17259300" y="8521779"/>
                </a:lnTo>
                <a:lnTo>
                  <a:pt x="0" y="8521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18974" y="34303"/>
            <a:ext cx="504795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  <a:spcBef>
                <a:spcPct val="0"/>
              </a:spcBef>
            </a:pPr>
            <a:r>
              <a:rPr lang="en-US" sz="6243" b="1" spc="5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SNAPSHOTS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75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42" y="85725"/>
            <a:ext cx="1126911" cy="1087782"/>
          </a:xfrm>
          <a:custGeom>
            <a:avLst/>
            <a:gdLst/>
            <a:ahLst/>
            <a:cxnLst/>
            <a:rect l="l" t="t" r="r" b="b"/>
            <a:pathLst>
              <a:path w="1126911" h="1087782">
                <a:moveTo>
                  <a:pt x="0" y="0"/>
                </a:moveTo>
                <a:lnTo>
                  <a:pt x="1126910" y="0"/>
                </a:lnTo>
                <a:lnTo>
                  <a:pt x="1126910" y="1087782"/>
                </a:lnTo>
                <a:lnTo>
                  <a:pt x="0" y="1087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4697" y="793573"/>
            <a:ext cx="16458607" cy="8699854"/>
            <a:chOff x="0" y="0"/>
            <a:chExt cx="8277467" cy="43753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77467" cy="4375386"/>
            </a:xfrm>
            <a:custGeom>
              <a:avLst/>
              <a:gdLst/>
              <a:ahLst/>
              <a:cxnLst/>
              <a:rect l="l" t="t" r="r" b="b"/>
              <a:pathLst>
                <a:path w="8277467" h="4375386">
                  <a:moveTo>
                    <a:pt x="0" y="0"/>
                  </a:moveTo>
                  <a:lnTo>
                    <a:pt x="0" y="4375386"/>
                  </a:lnTo>
                  <a:lnTo>
                    <a:pt x="8277467" y="4375386"/>
                  </a:lnTo>
                  <a:lnTo>
                    <a:pt x="8277467" y="0"/>
                  </a:lnTo>
                  <a:lnTo>
                    <a:pt x="0" y="0"/>
                  </a:lnTo>
                  <a:close/>
                  <a:moveTo>
                    <a:pt x="8216507" y="4314426"/>
                  </a:moveTo>
                  <a:lnTo>
                    <a:pt x="59690" y="4314426"/>
                  </a:lnTo>
                  <a:lnTo>
                    <a:pt x="59690" y="59690"/>
                  </a:lnTo>
                  <a:lnTo>
                    <a:pt x="8216507" y="59690"/>
                  </a:lnTo>
                  <a:lnTo>
                    <a:pt x="8216507" y="4314426"/>
                  </a:lnTo>
                  <a:close/>
                </a:path>
              </a:pathLst>
            </a:custGeom>
            <a:solidFill>
              <a:srgbClr val="7D8EE4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3859684" y="-391894"/>
            <a:ext cx="10411065" cy="11070787"/>
          </a:xfrm>
          <a:prstGeom prst="rect">
            <a:avLst/>
          </a:prstGeom>
          <a:solidFill>
            <a:srgbClr val="00337A"/>
          </a:solidFill>
        </p:spPr>
      </p:sp>
      <p:sp>
        <p:nvSpPr>
          <p:cNvPr id="6" name="TextBox 6"/>
          <p:cNvSpPr txBox="1"/>
          <p:nvPr/>
        </p:nvSpPr>
        <p:spPr>
          <a:xfrm>
            <a:off x="5238576" y="1935907"/>
            <a:ext cx="7810847" cy="1514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13"/>
              </a:lnSpc>
            </a:pPr>
            <a:r>
              <a:rPr lang="en-US" sz="9628" b="1" spc="9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Plans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21471" y="3513821"/>
            <a:ext cx="7274795" cy="502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Continue working on optimizing the deployment procedures.</a:t>
            </a:r>
          </a:p>
          <a:p>
            <a:pPr marL="0" lvl="0" indent="0"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Address the current issue with serverless deployment.</a:t>
            </a:r>
          </a:p>
          <a:p>
            <a:pPr marL="0" lvl="0" indent="0"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Implement any additional features or improvements based on feedback.</a:t>
            </a:r>
          </a:p>
          <a:p>
            <a:pPr marL="0" lvl="0" indent="0"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Integrate the detention predictor so students can know detaining chances.</a:t>
            </a:r>
          </a:p>
          <a:p>
            <a:pPr marL="0" lvl="0" indent="0"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Set milestones for testing and refining the attendance management.</a:t>
            </a:r>
          </a:p>
          <a:p>
            <a:pPr marL="0" lvl="0" indent="0"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Prepare for potential scalability and integration challenges.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55" y="-91"/>
            <a:ext cx="18252316" cy="10253175"/>
            <a:chOff x="0" y="0"/>
            <a:chExt cx="24336421" cy="13670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34851" cy="13668756"/>
            </a:xfrm>
            <a:custGeom>
              <a:avLst/>
              <a:gdLst/>
              <a:ahLst/>
              <a:cxnLst/>
              <a:rect l="l" t="t" r="r" b="b"/>
              <a:pathLst>
                <a:path w="24334851" h="13668756">
                  <a:moveTo>
                    <a:pt x="24334851" y="0"/>
                  </a:moveTo>
                  <a:lnTo>
                    <a:pt x="0" y="0"/>
                  </a:lnTo>
                  <a:lnTo>
                    <a:pt x="0" y="13668756"/>
                  </a:lnTo>
                  <a:lnTo>
                    <a:pt x="24334851" y="13668756"/>
                  </a:lnTo>
                  <a:lnTo>
                    <a:pt x="24334851" y="0"/>
                  </a:lnTo>
                  <a:close/>
                </a:path>
              </a:pathLst>
            </a:custGeom>
            <a:solidFill>
              <a:srgbClr val="6175C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08442" y="85725"/>
            <a:ext cx="1126911" cy="1087782"/>
          </a:xfrm>
          <a:custGeom>
            <a:avLst/>
            <a:gdLst/>
            <a:ahLst/>
            <a:cxnLst/>
            <a:rect l="l" t="t" r="r" b="b"/>
            <a:pathLst>
              <a:path w="1126911" h="1087782">
                <a:moveTo>
                  <a:pt x="0" y="0"/>
                </a:moveTo>
                <a:lnTo>
                  <a:pt x="1126910" y="0"/>
                </a:lnTo>
                <a:lnTo>
                  <a:pt x="1126910" y="1087782"/>
                </a:lnTo>
                <a:lnTo>
                  <a:pt x="0" y="1087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5400000">
            <a:off x="1115866" y="-1206994"/>
            <a:ext cx="16230600" cy="12700989"/>
            <a:chOff x="0" y="0"/>
            <a:chExt cx="3774616" cy="29537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4617" cy="2953764"/>
            </a:xfrm>
            <a:custGeom>
              <a:avLst/>
              <a:gdLst/>
              <a:ahLst/>
              <a:cxnLst/>
              <a:rect l="l" t="t" r="r" b="b"/>
              <a:pathLst>
                <a:path w="3774617" h="2953764">
                  <a:moveTo>
                    <a:pt x="0" y="0"/>
                  </a:moveTo>
                  <a:lnTo>
                    <a:pt x="3774617" y="0"/>
                  </a:lnTo>
                  <a:lnTo>
                    <a:pt x="3774617" y="2953764"/>
                  </a:lnTo>
                  <a:lnTo>
                    <a:pt x="0" y="2953764"/>
                  </a:lnTo>
                  <a:close/>
                </a:path>
              </a:pathLst>
            </a:custGeom>
            <a:solidFill>
              <a:srgbClr val="455DAC"/>
            </a:solidFill>
          </p:spPr>
        </p:sp>
      </p:grpSp>
      <p:sp>
        <p:nvSpPr>
          <p:cNvPr id="7" name="Freeform 7"/>
          <p:cNvSpPr/>
          <p:nvPr/>
        </p:nvSpPr>
        <p:spPr>
          <a:xfrm rot="4695204">
            <a:off x="128114" y="5460078"/>
            <a:ext cx="4443920" cy="7596444"/>
          </a:xfrm>
          <a:custGeom>
            <a:avLst/>
            <a:gdLst/>
            <a:ahLst/>
            <a:cxnLst/>
            <a:rect l="l" t="t" r="r" b="b"/>
            <a:pathLst>
              <a:path w="4443920" h="7596444">
                <a:moveTo>
                  <a:pt x="0" y="0"/>
                </a:moveTo>
                <a:lnTo>
                  <a:pt x="4443920" y="0"/>
                </a:lnTo>
                <a:lnTo>
                  <a:pt x="4443920" y="7596444"/>
                </a:lnTo>
                <a:lnTo>
                  <a:pt x="0" y="7596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28605" y="1935847"/>
            <a:ext cx="11567661" cy="6841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21"/>
              </a:lnSpc>
            </a:pPr>
            <a:r>
              <a:rPr lang="en-US" sz="3161" b="1" spc="28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Project Achievements: </a:t>
            </a:r>
            <a:r>
              <a:rPr lang="en-US" sz="3161" spc="28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Successful completion of development and designing phases.</a:t>
            </a:r>
          </a:p>
          <a:p>
            <a:pPr algn="just">
              <a:lnSpc>
                <a:spcPts val="4521"/>
              </a:lnSpc>
            </a:pPr>
            <a:r>
              <a:rPr lang="en-US" sz="3161" b="1" spc="28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Enhanced Capabilities: </a:t>
            </a:r>
            <a:r>
              <a:rPr lang="en-US" sz="3161" spc="28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Predictors and Attendance marking using QR has significantly enhanced the process.</a:t>
            </a:r>
          </a:p>
          <a:p>
            <a:pPr algn="just">
              <a:lnSpc>
                <a:spcPts val="4521"/>
              </a:lnSpc>
            </a:pPr>
            <a:r>
              <a:rPr lang="en-US" sz="3161" b="1" spc="28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Current Focus: </a:t>
            </a:r>
            <a:r>
              <a:rPr lang="en-US" sz="3161" spc="28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Addressing dataset handling issues to ensure accurate responses.</a:t>
            </a:r>
          </a:p>
          <a:p>
            <a:pPr algn="just">
              <a:lnSpc>
                <a:spcPts val="4521"/>
              </a:lnSpc>
            </a:pPr>
            <a:r>
              <a:rPr lang="en-US" sz="3161" b="1" spc="28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Future Goals: </a:t>
            </a:r>
            <a:r>
              <a:rPr lang="en-US" sz="3161" spc="28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Refining features based on feedback and preparing for scalability.</a:t>
            </a:r>
          </a:p>
          <a:p>
            <a:pPr algn="just">
              <a:lnSpc>
                <a:spcPts val="4521"/>
              </a:lnSpc>
            </a:pPr>
            <a:r>
              <a:rPr lang="en-US" sz="3161" b="1" spc="28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Team Effort: </a:t>
            </a:r>
            <a:r>
              <a:rPr lang="en-US" sz="3161" spc="28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Acknowledgment of the hard work and dedication of all team members.</a:t>
            </a:r>
          </a:p>
          <a:p>
            <a:pPr marL="0" lvl="0" indent="0" algn="just">
              <a:lnSpc>
                <a:spcPts val="4521"/>
              </a:lnSpc>
            </a:pPr>
            <a:r>
              <a:rPr lang="en-US" sz="3161" b="1" spc="29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Impact: </a:t>
            </a:r>
            <a:r>
              <a:rPr lang="en-US" sz="3161" spc="29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The project has set a strong foundation for future enhancements and applications.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5284" y="106707"/>
            <a:ext cx="566678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  <a:spcBef>
                <a:spcPct val="0"/>
              </a:spcBef>
            </a:pPr>
            <a:r>
              <a:rPr lang="en-US" sz="6243" b="1" spc="5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</p:txBody>
      </p:sp>
      <p:sp>
        <p:nvSpPr>
          <p:cNvPr id="10" name="Freeform 10"/>
          <p:cNvSpPr/>
          <p:nvPr/>
        </p:nvSpPr>
        <p:spPr>
          <a:xfrm rot="-4562311">
            <a:off x="15037340" y="-1476070"/>
            <a:ext cx="4443920" cy="7596444"/>
          </a:xfrm>
          <a:custGeom>
            <a:avLst/>
            <a:gdLst/>
            <a:ahLst/>
            <a:cxnLst/>
            <a:rect l="l" t="t" r="r" b="b"/>
            <a:pathLst>
              <a:path w="4443920" h="7596444">
                <a:moveTo>
                  <a:pt x="0" y="0"/>
                </a:moveTo>
                <a:lnTo>
                  <a:pt x="4443920" y="0"/>
                </a:lnTo>
                <a:lnTo>
                  <a:pt x="4443920" y="7596444"/>
                </a:lnTo>
                <a:lnTo>
                  <a:pt x="0" y="7596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9533244"/>
          </a:xfrm>
          <a:custGeom>
            <a:avLst/>
            <a:gdLst/>
            <a:ahLst/>
            <a:cxnLst/>
            <a:rect l="l" t="t" r="r" b="b"/>
            <a:pathLst>
              <a:path w="18288000" h="19533244">
                <a:moveTo>
                  <a:pt x="0" y="0"/>
                </a:moveTo>
                <a:lnTo>
                  <a:pt x="18288000" y="0"/>
                </a:lnTo>
                <a:lnTo>
                  <a:pt x="18288000" y="19533244"/>
                </a:lnTo>
                <a:lnTo>
                  <a:pt x="0" y="19533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332</Words>
  <Application>Microsoft Office PowerPoint</Application>
  <PresentationFormat>Custom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TT Rounds Condensed Bold</vt:lpstr>
      <vt:lpstr>Roboto Bold</vt:lpstr>
      <vt:lpstr>Glacial Indifference Bold</vt:lpstr>
      <vt:lpstr>Calibri</vt:lpstr>
      <vt:lpstr>Arial</vt:lpstr>
      <vt:lpstr>Roboto</vt:lpstr>
      <vt:lpstr>TT Rounds Condensed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WORKFLOW &amp; PROTOTYPE</dc:title>
  <cp:lastModifiedBy>Anshika Tripathi</cp:lastModifiedBy>
  <cp:revision>2</cp:revision>
  <dcterms:created xsi:type="dcterms:W3CDTF">2006-08-16T00:00:00Z</dcterms:created>
  <dcterms:modified xsi:type="dcterms:W3CDTF">2024-11-15T19:35:18Z</dcterms:modified>
  <dc:identifier>DAGWks-a8p4</dc:identifier>
</cp:coreProperties>
</file>